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3" r:id="rId16"/>
    <p:sldId id="274" r:id="rId17"/>
    <p:sldId id="27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C293A-6F0A-154B-AE79-04AC663964D0}" v="68" dt="2022-08-30T18:27:40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10.10.2022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buiten, windmolen, oud&#10;&#10;Automatisch gegenereerde beschrijving">
            <a:extLst>
              <a:ext uri="{FF2B5EF4-FFF2-40B4-BE49-F238E27FC236}">
                <a16:creationId xmlns:a16="http://schemas.microsoft.com/office/drawing/2014/main" id="{01CBCA59-92C6-4309-23EB-F3A4E9842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l-NL" sz="4000" i="1"/>
              <a:t>Terug in de tijd op de oude werf</a:t>
            </a:r>
            <a:br>
              <a:rPr lang="nl-NL" sz="4000"/>
            </a:br>
            <a:endParaRPr lang="de-DE" sz="400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Historische Scheepswerf Wolthuis te Sappemeer</a:t>
            </a:r>
          </a:p>
          <a:p>
            <a:endParaRPr lang="de-DE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23A610A-122E-459E-4BFE-B6CBE111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10366094" cy="990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Welke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boot is het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oudst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1" name="Tijdelijke aanduiding voor inhoud 10" descr="Afbeelding met boot, water, lucht, buiten&#10;&#10;Automatisch gegenereerde beschrijving">
            <a:extLst>
              <a:ext uri="{FF2B5EF4-FFF2-40B4-BE49-F238E27FC236}">
                <a16:creationId xmlns:a16="http://schemas.microsoft.com/office/drawing/2014/main" id="{E207B343-F512-9FFF-227F-13D201F393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8" name="Tijdelijke aanduiding voor inhoud 7" descr="Afbeelding met boot, lucht, water, buiten&#10;&#10;Automatisch gegenereerde beschrijving">
            <a:extLst>
              <a:ext uri="{FF2B5EF4-FFF2-40B4-BE49-F238E27FC236}">
                <a16:creationId xmlns:a16="http://schemas.microsoft.com/office/drawing/2014/main" id="{50CF4D9A-DCC2-3127-DC3F-1480ED0B6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6" r="-1" b="-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7C98574-443F-45D1-A752-2A2D2E147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09813" y="5382228"/>
            <a:ext cx="847162" cy="46145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4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F2417E28-E693-539C-B1F5-0B27FE8C52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/>
              <a:t>Boelo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D32AF325-7408-2C09-9FB6-F03B3052C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1" b="5380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DAFC290-7E95-D730-4148-ADBCDBB9F41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Ik ben 13 jaar oud.</a:t>
            </a:r>
          </a:p>
          <a:p>
            <a:r>
              <a:rPr lang="en-US" sz="2000"/>
              <a:t>Na mijn schooltijd begon ik als nageljongen op de werf Wolthuis, net als veel andere jongens van mijn leeftijd.</a:t>
            </a:r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59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uiten, oud, wit, mensen&#10;&#10;Automatisch gegenereerde beschrijving">
            <a:extLst>
              <a:ext uri="{FF2B5EF4-FFF2-40B4-BE49-F238E27FC236}">
                <a16:creationId xmlns:a16="http://schemas.microsoft.com/office/drawing/2014/main" id="{01EC6FDC-832E-ED8F-0DF2-F7DBC23CE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90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4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19EFB8-479E-7B72-F425-E1F1DA00C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Eemshaven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 descr="Afbeelding met buiten, haven, verschillende, dokken&#10;&#10;Automatisch gegenereerde beschrijving">
            <a:extLst>
              <a:ext uri="{FF2B5EF4-FFF2-40B4-BE49-F238E27FC236}">
                <a16:creationId xmlns:a16="http://schemas.microsoft.com/office/drawing/2014/main" id="{3ED6DAFE-265E-0704-5D06-A1DEF178EE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16538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4137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4F08C-E6BA-31D1-2F35-61B8A022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Ben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jij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weleens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met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boot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naar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eiland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geweest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(die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boten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van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rederijen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88ED7D75-393A-12BD-DAE5-F89B20D69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 </a:t>
            </a:r>
            <a:r>
              <a:rPr lang="en-US" sz="24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weetje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 </a:t>
            </a:r>
            <a:r>
              <a:rPr lang="en-US" sz="2400" i="1" dirty="0"/>
              <a:t>link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boot is op </a:t>
            </a:r>
            <a:r>
              <a:rPr lang="en-US" sz="24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Scheepswerf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4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Hoogezand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gebouwd</a:t>
            </a:r>
            <a:r>
              <a:rPr lang="en-US" sz="24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3" name="Afbeelding 12" descr="Afbeelding met boot, lucht, water, buiten&#10;&#10;Automatisch gegenereerde beschrijving">
            <a:extLst>
              <a:ext uri="{FF2B5EF4-FFF2-40B4-BE49-F238E27FC236}">
                <a16:creationId xmlns:a16="http://schemas.microsoft.com/office/drawing/2014/main" id="{39A40295-4F29-657B-70DC-BF80715F0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r="10318" b="2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11" name="Afbeelding 10" descr="Afbeelding met lucht, water, boot, buiten&#10;&#10;Automatisch gegenereerde beschrijving">
            <a:extLst>
              <a:ext uri="{FF2B5EF4-FFF2-40B4-BE49-F238E27FC236}">
                <a16:creationId xmlns:a16="http://schemas.microsoft.com/office/drawing/2014/main" id="{DFF3147D-FE82-A540-CC45-E2263224A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3" b="-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751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water, boot, dokken&#10;&#10;Automatisch gegenereerde beschrijving">
            <a:extLst>
              <a:ext uri="{FF2B5EF4-FFF2-40B4-BE49-F238E27FC236}">
                <a16:creationId xmlns:a16="http://schemas.microsoft.com/office/drawing/2014/main" id="{26FF6A9A-6BF9-1563-EE3C-74F5564DA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Afbeelding 3" descr="Afbeelding met lucht, buiten, water, transport&#10;&#10;Automatisch gegenereerde beschrijving">
            <a:extLst>
              <a:ext uri="{FF2B5EF4-FFF2-40B4-BE49-F238E27FC236}">
                <a16:creationId xmlns:a16="http://schemas.microsoft.com/office/drawing/2014/main" id="{BDCAB199-D862-76EF-83CB-35FBBE7D8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89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8" name="Afbeelding 7" descr="Afbeelding met dokken&#10;&#10;Automatisch gegenereerde beschrijving">
            <a:extLst>
              <a:ext uri="{FF2B5EF4-FFF2-40B4-BE49-F238E27FC236}">
                <a16:creationId xmlns:a16="http://schemas.microsoft.com/office/drawing/2014/main" id="{792593BE-3936-14C4-F19B-929ACE2066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r="18270" b="2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2" name="Afbeelding 11" descr="Afbeelding met buiten, boot, lucht, water&#10;&#10;Automatisch gegenereerde beschrijving">
            <a:extLst>
              <a:ext uri="{FF2B5EF4-FFF2-40B4-BE49-F238E27FC236}">
                <a16:creationId xmlns:a16="http://schemas.microsoft.com/office/drawing/2014/main" id="{D2C5F54D-C6AF-C6D0-BED9-9B90C55AD6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r="2867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4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0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6F553B-379E-44F6-EB93-69AA8EC2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Werven nu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actief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in Groningen.</a:t>
            </a:r>
          </a:p>
        </p:txBody>
      </p:sp>
      <p:pic>
        <p:nvPicPr>
          <p:cNvPr id="10" name="Afbeelding 9" descr="Afbeelding met lucht, buiten, grond, uitgelijnd&#10;&#10;Automatisch gegenereerde beschrijving">
            <a:extLst>
              <a:ext uri="{FF2B5EF4-FFF2-40B4-BE49-F238E27FC236}">
                <a16:creationId xmlns:a16="http://schemas.microsoft.com/office/drawing/2014/main" id="{1DB8524A-D9EF-A0A9-5629-E6D22EEB67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3407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378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BB9E3-D3F1-B607-F5EE-E5932615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Scheepvaartindustrie vandaag de dag.</a:t>
            </a:r>
            <a:b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 descr="Afbeelding met persoon, gelijkmatig&#10;&#10;Automatisch gegenereerde beschrijving">
            <a:extLst>
              <a:ext uri="{FF2B5EF4-FFF2-40B4-BE49-F238E27FC236}">
                <a16:creationId xmlns:a16="http://schemas.microsoft.com/office/drawing/2014/main" id="{7E04DD85-E4F6-27A0-A0F6-45069ABB4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 r="3" b="1659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9" name="Afbeelding 8" descr="Afbeelding met water, lucht, boot, buiten&#10;&#10;Automatisch gegenereerde beschrijving">
            <a:extLst>
              <a:ext uri="{FF2B5EF4-FFF2-40B4-BE49-F238E27FC236}">
                <a16:creationId xmlns:a16="http://schemas.microsoft.com/office/drawing/2014/main" id="{D15EA605-AB23-1A3A-1B5E-6149D00DA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r="-1" b="11576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4" name="Afbeelding 3" descr="Afbeelding met freesbank&#10;&#10;Automatisch gegenereerde beschrijving">
            <a:extLst>
              <a:ext uri="{FF2B5EF4-FFF2-40B4-BE49-F238E27FC236}">
                <a16:creationId xmlns:a16="http://schemas.microsoft.com/office/drawing/2014/main" id="{414A69C3-C4C7-23DB-C7D5-7D9A2BC4BC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0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23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C5F8C6-B13C-FDA3-321C-4AB28B0B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Lijkt het jou leuk om in de scheepvaart industrie te werken? Waarom?</a:t>
            </a:r>
            <a:endParaRPr lang="en-US" sz="2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Afbeelding 12" descr="Afbeelding met persoon&#10;&#10;Automatisch gegenereerde beschrijving">
            <a:extLst>
              <a:ext uri="{FF2B5EF4-FFF2-40B4-BE49-F238E27FC236}">
                <a16:creationId xmlns:a16="http://schemas.microsoft.com/office/drawing/2014/main" id="{BD8F7F62-A11E-42A8-1C07-1E67C365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35340" b="-1"/>
          <a:stretch/>
        </p:blipFill>
        <p:spPr>
          <a:xfrm>
            <a:off x="346090" y="321731"/>
            <a:ext cx="3793472" cy="4111323"/>
          </a:xfrm>
          <a:prstGeom prst="rect">
            <a:avLst/>
          </a:prstGeom>
        </p:spPr>
      </p:pic>
      <p:pic>
        <p:nvPicPr>
          <p:cNvPr id="9" name="Afbeelding 8" descr="Afbeelding met lucht, buiten, persoon, asfalt&#10;&#10;Automatisch gegenereerde beschrijving">
            <a:extLst>
              <a:ext uri="{FF2B5EF4-FFF2-40B4-BE49-F238E27FC236}">
                <a16:creationId xmlns:a16="http://schemas.microsoft.com/office/drawing/2014/main" id="{077BFCBD-0EE8-EB38-541B-E2EFF3257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7" r="1" b="226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22" name="Afbeelding 21" descr="Afbeelding met lucht, buiten, water, boot&#10;&#10;Automatisch gegenereerde beschrijving">
            <a:extLst>
              <a:ext uri="{FF2B5EF4-FFF2-40B4-BE49-F238E27FC236}">
                <a16:creationId xmlns:a16="http://schemas.microsoft.com/office/drawing/2014/main" id="{845AAE4A-F5DA-1C09-5B3F-36861A072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6" r="1" b="4083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Afbeelding 4" descr="Afbeelding met persoon, person, motor&#10;&#10;Automatisch gegenereerde beschrijving">
            <a:extLst>
              <a:ext uri="{FF2B5EF4-FFF2-40B4-BE49-F238E27FC236}">
                <a16:creationId xmlns:a16="http://schemas.microsoft.com/office/drawing/2014/main" id="{E42FF9E3-28EF-96E6-1237-117DE009E7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-3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47CD7FB-C978-2AA8-E3F8-12A543290A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4" r="3" b="20473"/>
          <a:stretch/>
        </p:blipFill>
        <p:spPr>
          <a:xfrm>
            <a:off x="306552" y="4525717"/>
            <a:ext cx="3794760" cy="201055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6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Tijdelijke aanduiding voor inhoud 5" descr="Afbeelding met buiten, lucht, water, huis&#10;&#10;Automatisch gegenereerde beschrijving">
            <a:extLst>
              <a:ext uri="{FF2B5EF4-FFF2-40B4-BE49-F238E27FC236}">
                <a16:creationId xmlns:a16="http://schemas.microsoft.com/office/drawing/2014/main" id="{75F91560-FEFC-F003-5705-82F0921A9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2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ight Triangle 6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fbeelding 6" descr="Afbeelding met buiten, boom, lucht, grond&#10;&#10;Automatisch gegenereerde beschrijving">
            <a:extLst>
              <a:ext uri="{FF2B5EF4-FFF2-40B4-BE49-F238E27FC236}">
                <a16:creationId xmlns:a16="http://schemas.microsoft.com/office/drawing/2014/main" id="{E6408FCB-FF62-B43D-658D-F88077938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919163"/>
            <a:ext cx="2955925" cy="1804988"/>
          </a:xfrm>
          <a:prstGeom prst="rect">
            <a:avLst/>
          </a:prstGeom>
        </p:spPr>
      </p:pic>
      <p:pic>
        <p:nvPicPr>
          <p:cNvPr id="3" name="Afbeelding 2" descr="Afbeelding met binnen, keukenapparaat, oud, vies&#10;&#10;Automatisch gegenereerde beschrijving">
            <a:extLst>
              <a:ext uri="{FF2B5EF4-FFF2-40B4-BE49-F238E27FC236}">
                <a16:creationId xmlns:a16="http://schemas.microsoft.com/office/drawing/2014/main" id="{983E7651-C0CD-7E92-1F67-988DF986E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2784475"/>
            <a:ext cx="2955925" cy="3108325"/>
          </a:xfrm>
          <a:prstGeom prst="rect">
            <a:avLst/>
          </a:prstGeom>
        </p:spPr>
      </p:pic>
      <p:pic>
        <p:nvPicPr>
          <p:cNvPr id="6" name="Afbeelding 5" descr="Afbeelding met tekst, persoon, buiten, straat&#10;&#10;Automatisch gegenereerde beschrijving">
            <a:extLst>
              <a:ext uri="{FF2B5EF4-FFF2-40B4-BE49-F238E27FC236}">
                <a16:creationId xmlns:a16="http://schemas.microsoft.com/office/drawing/2014/main" id="{C2B35D89-99AD-0B63-A04D-E28ACD42E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8" y="919163"/>
            <a:ext cx="1454150" cy="2149475"/>
          </a:xfrm>
          <a:prstGeom prst="rect">
            <a:avLst/>
          </a:prstGeom>
        </p:spPr>
      </p:pic>
      <p:pic>
        <p:nvPicPr>
          <p:cNvPr id="11" name="Afbeelding 10" descr="Afbeelding met naaimachine, keukenapparaat, oud, vies&#10;&#10;Automatisch gegenereerde beschrijving">
            <a:extLst>
              <a:ext uri="{FF2B5EF4-FFF2-40B4-BE49-F238E27FC236}">
                <a16:creationId xmlns:a16="http://schemas.microsoft.com/office/drawing/2014/main" id="{3419D424-E8B3-6E9E-17D5-4C7CD08B9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919163"/>
            <a:ext cx="3214688" cy="2149475"/>
          </a:xfrm>
          <a:prstGeom prst="rect">
            <a:avLst/>
          </a:prstGeom>
        </p:spPr>
      </p:pic>
      <p:pic>
        <p:nvPicPr>
          <p:cNvPr id="13" name="Afbeelding 12" descr="Afbeelding met binnen, plafond, verschillende, vies&#10;&#10;Automatisch gegenereerde beschrijving">
            <a:extLst>
              <a:ext uri="{FF2B5EF4-FFF2-40B4-BE49-F238E27FC236}">
                <a16:creationId xmlns:a16="http://schemas.microsoft.com/office/drawing/2014/main" id="{FDC80A98-E4FC-6180-83F5-71B935E17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8" y="3128963"/>
            <a:ext cx="1389063" cy="1554163"/>
          </a:xfrm>
          <a:prstGeom prst="rect">
            <a:avLst/>
          </a:prstGeom>
        </p:spPr>
      </p:pic>
      <p:pic>
        <p:nvPicPr>
          <p:cNvPr id="9" name="Afbeelding 8" descr="Afbeelding met plafond, verschillende&#10;&#10;Automatisch gegenereerde beschrijving">
            <a:extLst>
              <a:ext uri="{FF2B5EF4-FFF2-40B4-BE49-F238E27FC236}">
                <a16:creationId xmlns:a16="http://schemas.microsoft.com/office/drawing/2014/main" id="{477D1935-085C-8867-B049-645583C67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8" y="4743450"/>
            <a:ext cx="1389063" cy="1149350"/>
          </a:xfrm>
          <a:prstGeom prst="rect">
            <a:avLst/>
          </a:prstGeom>
        </p:spPr>
      </p:pic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8C3AA45A-FDFA-C728-9FD6-ED36D5D9D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3" y="3128963"/>
            <a:ext cx="3279775" cy="909638"/>
          </a:xfrm>
        </p:spPr>
      </p:pic>
      <p:pic>
        <p:nvPicPr>
          <p:cNvPr id="19" name="Afbeelding 18" descr="Afbeelding met lucht, buiten, vliegtuig, dokken&#10;&#10;Automatisch gegenereerde beschrijving">
            <a:extLst>
              <a:ext uri="{FF2B5EF4-FFF2-40B4-BE49-F238E27FC236}">
                <a16:creationId xmlns:a16="http://schemas.microsoft.com/office/drawing/2014/main" id="{BB44B637-55D9-E6B1-17EE-0A450328B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3" y="4098925"/>
            <a:ext cx="3279775" cy="179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0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boot, buiten, water, lucht&#10;&#10;Automatisch gegenereerde beschrijving">
            <a:extLst>
              <a:ext uri="{FF2B5EF4-FFF2-40B4-BE49-F238E27FC236}">
                <a16:creationId xmlns:a16="http://schemas.microsoft.com/office/drawing/2014/main" id="{891E84F1-FF9B-55DF-76E0-8D4BD879B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r="21625" b="-1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9" name="Afbeelding 8" descr="Afbeelding met buiten, lucht, water, boot&#10;&#10;Automatisch gegenereerde beschrijving">
            <a:extLst>
              <a:ext uri="{FF2B5EF4-FFF2-40B4-BE49-F238E27FC236}">
                <a16:creationId xmlns:a16="http://schemas.microsoft.com/office/drawing/2014/main" id="{BEB2BB2B-EFC3-B0C2-6344-E3402EEF9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r="30294" b="-1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1" name="Afbeelding 10" descr="Afbeelding met boot, water, buiten, lucht&#10;&#10;Automatisch gegenereerde beschrijving">
            <a:extLst>
              <a:ext uri="{FF2B5EF4-FFF2-40B4-BE49-F238E27FC236}">
                <a16:creationId xmlns:a16="http://schemas.microsoft.com/office/drawing/2014/main" id="{FF551210-87AB-35FA-D99D-0389A93E7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r="16130" b="-1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Afbeelding 12" descr="Afbeelding met buiten, boot, lucht, oud&#10;&#10;Automatisch gegenereerde beschrijving">
            <a:extLst>
              <a:ext uri="{FF2B5EF4-FFF2-40B4-BE49-F238E27FC236}">
                <a16:creationId xmlns:a16="http://schemas.microsoft.com/office/drawing/2014/main" id="{8873F552-3E97-0A79-130F-D7DCF0E86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7" r="13289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7" name="Afbeelding 6" descr="Afbeelding met boot, lucht, buiten, vaartuig&#10;&#10;Automatisch gegenereerde beschrijving">
            <a:extLst>
              <a:ext uri="{FF2B5EF4-FFF2-40B4-BE49-F238E27FC236}">
                <a16:creationId xmlns:a16="http://schemas.microsoft.com/office/drawing/2014/main" id="{6E9B6B9B-A58C-17E2-4C66-04D9C8B18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8" r="-2" b="-2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A97256-C2AD-7CB5-D4B4-B9157D19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3B018A5-3BC0-A0AB-C445-432183C39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rgbClr val="FFFFFF"/>
                </a:solidFill>
              </a:rPr>
              <a:t>De Groninger scheepsbouw vindt haar oorsprong in de turfvaart. 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15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7C5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boom, buiten, persoon&#10;&#10;Automatisch gegenereerde beschrijving">
            <a:extLst>
              <a:ext uri="{FF2B5EF4-FFF2-40B4-BE49-F238E27FC236}">
                <a16:creationId xmlns:a16="http://schemas.microsoft.com/office/drawing/2014/main" id="{47583350-6926-62D8-F71D-AC6F466EC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88" y="639763"/>
            <a:ext cx="5253038" cy="2479675"/>
          </a:xfrm>
          <a:prstGeom prst="rect">
            <a:avLst/>
          </a:prstGeo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FCF793D-A1C7-FAC6-0895-04A5BC64E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88" y="3187700"/>
            <a:ext cx="5253038" cy="303053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2B5801-1250-3E34-DC50-656053A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Vroegere wierdebewoners gebruikten al kano’s. </a:t>
            </a:r>
          </a:p>
        </p:txBody>
      </p:sp>
    </p:spTree>
    <p:extLst>
      <p:ext uri="{BB962C8B-B14F-4D97-AF65-F5344CB8AC3E}">
        <p14:creationId xmlns:p14="http://schemas.microsoft.com/office/powerpoint/2010/main" val="2024680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397CE-567F-2B86-CC01-5E97D8AE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Groningen in de </a:t>
            </a: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Middeleeuwen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4E31BFD-736F-0103-2ECF-D3E4F20A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waren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aantal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werven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rond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BC1CD60D-61FF-1755-42F4-45D3A643A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r="15296" b="3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18" name="Afbeelding 17" descr="Afbeelding met gebouw, buiten, baksteen&#10;&#10;Automatisch gegenereerde beschrijving">
            <a:extLst>
              <a:ext uri="{FF2B5EF4-FFF2-40B4-BE49-F238E27FC236}">
                <a16:creationId xmlns:a16="http://schemas.microsoft.com/office/drawing/2014/main" id="{AA349D38-2606-D469-B865-AD7018799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1" r="3" b="3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DD7FF1FB-282F-E8EB-6988-8F582EE5F8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18505" b="1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 descr="Afbeelding met boot, water, lucht, buiten&#10;&#10;Automatisch gegenereerde beschrijving">
            <a:extLst>
              <a:ext uri="{FF2B5EF4-FFF2-40B4-BE49-F238E27FC236}">
                <a16:creationId xmlns:a16="http://schemas.microsoft.com/office/drawing/2014/main" id="{F942F0CE-A7C5-4669-7B6C-2EB134DAE6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8" r="1" b="1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831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5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80BE9B-B84A-AC7E-5E26-5D8500DB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*Turf is </a:t>
            </a:r>
            <a:r>
              <a:rPr lang="en-US" sz="2800" dirty="0" err="1">
                <a:solidFill>
                  <a:srgbClr val="FFFFFF"/>
                </a:solidFill>
              </a:rPr>
              <a:t>hetzelfde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als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gedroogd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veen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*Je </a:t>
            </a:r>
            <a:r>
              <a:rPr lang="en-US" sz="2800" dirty="0" err="1">
                <a:solidFill>
                  <a:srgbClr val="FFFFFF"/>
                </a:solidFill>
              </a:rPr>
              <a:t>ziet</a:t>
            </a:r>
            <a:r>
              <a:rPr lang="en-US" sz="2800" dirty="0">
                <a:solidFill>
                  <a:srgbClr val="FFFFFF"/>
                </a:solidFill>
              </a:rPr>
              <a:t> het </a:t>
            </a:r>
            <a:r>
              <a:rPr lang="en-US" sz="2800" dirty="0" err="1">
                <a:solidFill>
                  <a:srgbClr val="FFFFFF"/>
                </a:solidFill>
              </a:rPr>
              <a:t>vaak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als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blokken</a:t>
            </a:r>
            <a:r>
              <a:rPr lang="en-US" sz="2800" dirty="0">
                <a:solidFill>
                  <a:srgbClr val="FFFFFF"/>
                </a:solidFill>
              </a:rPr>
              <a:t> zo </a:t>
            </a:r>
            <a:r>
              <a:rPr lang="en-US" sz="2800" dirty="0" err="1">
                <a:solidFill>
                  <a:srgbClr val="FFFFFF"/>
                </a:solidFill>
              </a:rPr>
              <a:t>groot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als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een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straatsteen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*Turf </a:t>
            </a:r>
            <a:r>
              <a:rPr lang="en-US" sz="2800" dirty="0" err="1">
                <a:solidFill>
                  <a:srgbClr val="FFFFFF"/>
                </a:solidFill>
              </a:rPr>
              <a:t>bestaat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uit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plantenresten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*</a:t>
            </a:r>
            <a:r>
              <a:rPr lang="en-US" sz="2800" dirty="0" err="1">
                <a:solidFill>
                  <a:srgbClr val="FFFFFF"/>
                </a:solidFill>
              </a:rPr>
              <a:t>Vroeger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stookte</a:t>
            </a:r>
            <a:r>
              <a:rPr lang="en-US" sz="2800" dirty="0">
                <a:solidFill>
                  <a:srgbClr val="FFFFFF"/>
                </a:solidFill>
              </a:rPr>
              <a:t> men er de </a:t>
            </a:r>
            <a:r>
              <a:rPr lang="en-US" sz="2800" dirty="0" err="1">
                <a:solidFill>
                  <a:srgbClr val="FFFFFF"/>
                </a:solidFill>
              </a:rPr>
              <a:t>kachel</a:t>
            </a:r>
            <a:r>
              <a:rPr lang="en-US" sz="2800" dirty="0">
                <a:solidFill>
                  <a:srgbClr val="FFFFFF"/>
                </a:solidFill>
              </a:rPr>
              <a:t> mee.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jdelijke aanduiding voor inhoud 7" descr="Afbeelding met rots, buiten, gebouw, stapel&#10;&#10;Automatisch gegenereerde beschrijving">
            <a:extLst>
              <a:ext uri="{FF2B5EF4-FFF2-40B4-BE49-F238E27FC236}">
                <a16:creationId xmlns:a16="http://schemas.microsoft.com/office/drawing/2014/main" id="{8E471E80-5AA5-3148-AFC7-BEF31896D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485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B511BC-6516-0234-26BF-1426862B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Het </a:t>
            </a:r>
            <a:r>
              <a:rPr lang="en-US" sz="2800" dirty="0" err="1">
                <a:solidFill>
                  <a:srgbClr val="FFFFFF"/>
                </a:solidFill>
              </a:rPr>
              <a:t>Winschoterdiep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loopt</a:t>
            </a:r>
            <a:r>
              <a:rPr lang="en-US" sz="2800" dirty="0">
                <a:solidFill>
                  <a:srgbClr val="FFFFFF"/>
                </a:solidFill>
              </a:rPr>
              <a:t> van Groningen </a:t>
            </a:r>
            <a:r>
              <a:rPr lang="en-US" sz="2800" dirty="0" err="1">
                <a:solidFill>
                  <a:srgbClr val="FFFFFF"/>
                </a:solidFill>
              </a:rPr>
              <a:t>naar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 err="1">
                <a:solidFill>
                  <a:srgbClr val="FFFFFF"/>
                </a:solidFill>
              </a:rPr>
              <a:t>Winschoten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 descr="Afbeelding met tekst, buiten, oud&#10;&#10;Automatisch gegenereerde beschrijving">
            <a:extLst>
              <a:ext uri="{FF2B5EF4-FFF2-40B4-BE49-F238E27FC236}">
                <a16:creationId xmlns:a16="http://schemas.microsoft.com/office/drawing/2014/main" id="{E807BE75-63B6-EC0A-AC8A-1E5BA8DB0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311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, oud, boot, wit&#10;&#10;Automatisch gegenereerde beschrijving">
            <a:extLst>
              <a:ext uri="{FF2B5EF4-FFF2-40B4-BE49-F238E27FC236}">
                <a16:creationId xmlns:a16="http://schemas.microsoft.com/office/drawing/2014/main" id="{8CF49278-660C-8430-609A-9C10C3310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b="1127"/>
          <a:stretch/>
        </p:blipFill>
        <p:spPr>
          <a:xfrm>
            <a:off x="4048125" y="981075"/>
            <a:ext cx="4897438" cy="2730500"/>
          </a:xfrm>
          <a:prstGeom prst="rect">
            <a:avLst/>
          </a:prstGeom>
        </p:spPr>
      </p:pic>
      <p:pic>
        <p:nvPicPr>
          <p:cNvPr id="7" name="Afbeelding 6" descr="Afbeelding met tekst, oud, wit, zwart&#10;&#10;Automatisch gegenereerde beschrijving">
            <a:extLst>
              <a:ext uri="{FF2B5EF4-FFF2-40B4-BE49-F238E27FC236}">
                <a16:creationId xmlns:a16="http://schemas.microsoft.com/office/drawing/2014/main" id="{9708A8B8-2BFB-1A74-6D94-5567D4396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5" y="981075"/>
            <a:ext cx="2214563" cy="2730500"/>
          </a:xfrm>
          <a:prstGeom prst="rect">
            <a:avLst/>
          </a:prstGeom>
        </p:spPr>
      </p:pic>
      <p:pic>
        <p:nvPicPr>
          <p:cNvPr id="9" name="Afbeelding 8" descr="Afbeelding met buiten, lucht, boot, oud&#10;&#10;Automatisch gegenereerde beschrijving">
            <a:extLst>
              <a:ext uri="{FF2B5EF4-FFF2-40B4-BE49-F238E27FC236}">
                <a16:creationId xmlns:a16="http://schemas.microsoft.com/office/drawing/2014/main" id="{DA96F120-0DF1-CEFA-82DE-15A7C9099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3767138"/>
            <a:ext cx="3552825" cy="1831975"/>
          </a:xfrm>
          <a:prstGeom prst="rect">
            <a:avLst/>
          </a:prstGeom>
        </p:spPr>
      </p:pic>
      <p:pic>
        <p:nvPicPr>
          <p:cNvPr id="4" name="Afbeelding 3" descr="Afbeelding met buiten, rivier, reizen&#10;&#10;Automatisch gegenereerde beschrijving">
            <a:extLst>
              <a:ext uri="{FF2B5EF4-FFF2-40B4-BE49-F238E27FC236}">
                <a16:creationId xmlns:a16="http://schemas.microsoft.com/office/drawing/2014/main" id="{EE278CD5-ED71-AD8A-26F6-3AA274332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3767138"/>
            <a:ext cx="3559175" cy="18319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1637E8-DA8A-530C-8D2C-E2D3D009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918701"/>
            <a:ext cx="2743200" cy="2743200"/>
          </a:xfrm>
          <a:prstGeom prst="ellipse">
            <a:avLst/>
          </a:prstGeom>
          <a:solidFill>
            <a:srgbClr val="7B7B7B"/>
          </a:solidFill>
          <a:ln w="174625" cmpd="thinThick">
            <a:solidFill>
              <a:srgbClr val="7B7B7B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Turfschip</a:t>
            </a:r>
          </a:p>
        </p:txBody>
      </p:sp>
    </p:spTree>
    <p:extLst>
      <p:ext uri="{BB962C8B-B14F-4D97-AF65-F5344CB8AC3E}">
        <p14:creationId xmlns:p14="http://schemas.microsoft.com/office/powerpoint/2010/main" val="2279497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187</Words>
  <Application>Microsoft Office PowerPoint</Application>
  <PresentationFormat>Breedbeeld</PresentationFormat>
  <Paragraphs>19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Impact</vt:lpstr>
      <vt:lpstr>Kantoorthema</vt:lpstr>
      <vt:lpstr>Terug in de tijd op de oude werf </vt:lpstr>
      <vt:lpstr>PowerPoint-presentatie</vt:lpstr>
      <vt:lpstr>PowerPoint-presentatie</vt:lpstr>
      <vt:lpstr>PowerPoint-presentatie</vt:lpstr>
      <vt:lpstr>Vroegere wierdebewoners gebruikten al kano’s. </vt:lpstr>
      <vt:lpstr>Groningen in de Middeleeuwen</vt:lpstr>
      <vt:lpstr>*Turf is hetzelfde als gedroogd veen.   *Je ziet het vaak als blokken zo groot als een straatsteen.   *Turf bestaat uit plantenresten.   *Vroeger stookte men er de kachel mee.</vt:lpstr>
      <vt:lpstr>Het Winschoterdiep loopt van Groningen naar Winschoten.</vt:lpstr>
      <vt:lpstr>Turfschip</vt:lpstr>
      <vt:lpstr>Welke boot is het oudst?</vt:lpstr>
      <vt:lpstr>Boelo</vt:lpstr>
      <vt:lpstr>PowerPoint-presentatie</vt:lpstr>
      <vt:lpstr>Eemshaven</vt:lpstr>
      <vt:lpstr>Ben jij weleens met een boot naar een eiland geweest? (die boten zijn van rederijen)</vt:lpstr>
      <vt:lpstr>Werven nu actief  in Groningen.</vt:lpstr>
      <vt:lpstr>Scheepvaartindustrie vandaag de dag. </vt:lpstr>
      <vt:lpstr>Lijkt het jou leuk om in de scheepvaart industrie te werken? Waarom?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Emil Thomese</dc:creator>
  <cp:lastModifiedBy>Merel Thomese</cp:lastModifiedBy>
  <cp:revision>4</cp:revision>
  <dcterms:created xsi:type="dcterms:W3CDTF">2022-01-11T17:55:54Z</dcterms:created>
  <dcterms:modified xsi:type="dcterms:W3CDTF">2022-10-10T10:44:21Z</dcterms:modified>
</cp:coreProperties>
</file>